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9.xml" ContentType="application/vnd.openxmlformats-officedocument.presentationml.tags+xml"/>
  <Override PartName="/ppt/notesSlides/notesSlide31.xml" ContentType="application/vnd.openxmlformats-officedocument.presentationml.notesSlide+xml"/>
  <Override PartName="/ppt/tags/tag10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1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6"/>
  </p:notesMasterIdLst>
  <p:handoutMasterIdLst>
    <p:handoutMasterId r:id="rId37"/>
  </p:handoutMasterIdLst>
  <p:sldIdLst>
    <p:sldId id="302" r:id="rId2"/>
    <p:sldId id="359" r:id="rId3"/>
    <p:sldId id="347" r:id="rId4"/>
    <p:sldId id="432" r:id="rId5"/>
    <p:sldId id="433" r:id="rId6"/>
    <p:sldId id="387" r:id="rId7"/>
    <p:sldId id="451" r:id="rId8"/>
    <p:sldId id="424" r:id="rId9"/>
    <p:sldId id="370" r:id="rId10"/>
    <p:sldId id="431" r:id="rId11"/>
    <p:sldId id="435" r:id="rId12"/>
    <p:sldId id="425" r:id="rId13"/>
    <p:sldId id="453" r:id="rId14"/>
    <p:sldId id="454" r:id="rId15"/>
    <p:sldId id="455" r:id="rId16"/>
    <p:sldId id="390" r:id="rId17"/>
    <p:sldId id="436" r:id="rId18"/>
    <p:sldId id="441" r:id="rId19"/>
    <p:sldId id="409" r:id="rId20"/>
    <p:sldId id="410" r:id="rId21"/>
    <p:sldId id="412" r:id="rId22"/>
    <p:sldId id="442" r:id="rId23"/>
    <p:sldId id="427" r:id="rId24"/>
    <p:sldId id="443" r:id="rId25"/>
    <p:sldId id="450" r:id="rId26"/>
    <p:sldId id="476" r:id="rId27"/>
    <p:sldId id="472" r:id="rId28"/>
    <p:sldId id="474" r:id="rId29"/>
    <p:sldId id="475" r:id="rId30"/>
    <p:sldId id="471" r:id="rId31"/>
    <p:sldId id="459" r:id="rId32"/>
    <p:sldId id="456" r:id="rId33"/>
    <p:sldId id="293" r:id="rId34"/>
    <p:sldId id="439" r:id="rId3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7ECF3"/>
    <a:srgbClr val="83BBD1"/>
    <a:srgbClr val="FFFF99"/>
    <a:srgbClr val="EBF00C"/>
    <a:srgbClr val="CAF00C"/>
    <a:srgbClr val="FFFFFF"/>
    <a:srgbClr val="B0B0A2"/>
    <a:srgbClr val="0043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69666" autoAdjust="0"/>
  </p:normalViewPr>
  <p:slideViewPr>
    <p:cSldViewPr>
      <p:cViewPr varScale="1">
        <p:scale>
          <a:sx n="80" d="100"/>
          <a:sy n="80" d="100"/>
        </p:scale>
        <p:origin x="21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73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60C02-5346-4231-831C-0A91507DE1A3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9F8C3-C19D-4711-8403-D485333124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853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C0841F4-7053-4B09-BDBA-958FA0F027B8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666AC3B-2C8D-40D3-8B74-9F5B597A36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20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25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39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33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56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86DF6-923B-433E-9994-EE88C699F37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54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53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35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35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Hey</a:t>
            </a:r>
            <a:r>
              <a:rPr lang="en-US" baseline="0" dirty="0"/>
              <a:t> everybody, look at this beautiful WST!!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58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53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23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/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55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55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36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36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used the cumulative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of 13.6% (±6.48%)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the base exploitation rate for the models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363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this scenario?</a:t>
            </a:r>
          </a:p>
          <a:p>
            <a:endParaRPr lang="en-US" dirty="0" smtClean="0"/>
          </a:p>
          <a:p>
            <a:r>
              <a:rPr lang="en-US" dirty="0" smtClean="0"/>
              <a:t>Base model under current slot limit with spawning periodicity of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06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lambda mean over periodicity? Is this annual? Or is this cumulative?</a:t>
            </a:r>
          </a:p>
          <a:p>
            <a:endParaRPr lang="en-US" dirty="0" smtClean="0"/>
          </a:p>
          <a:p>
            <a:r>
              <a:rPr lang="en-US" dirty="0" smtClean="0"/>
              <a:t>All 3 periods</a:t>
            </a:r>
            <a:r>
              <a:rPr lang="en-US" baseline="0" dirty="0" smtClean="0"/>
              <a:t> are over 20 years. 10% once every 10 </a:t>
            </a:r>
            <a:r>
              <a:rPr lang="en-US" baseline="0" dirty="0" err="1" smtClean="0"/>
              <a:t>yrs</a:t>
            </a:r>
            <a:endParaRPr lang="en-US" baseline="0" dirty="0" smtClean="0"/>
          </a:p>
          <a:p>
            <a:r>
              <a:rPr lang="en-US" baseline="0" dirty="0" smtClean="0"/>
              <a:t>15% 6 </a:t>
            </a:r>
            <a:r>
              <a:rPr lang="en-US" baseline="0" dirty="0" err="1" smtClean="0"/>
              <a:t>yrs</a:t>
            </a:r>
            <a:endParaRPr lang="en-US" baseline="0" dirty="0" smtClean="0"/>
          </a:p>
          <a:p>
            <a:r>
              <a:rPr lang="en-US" baseline="0" dirty="0" smtClean="0"/>
              <a:t>25% 4 </a:t>
            </a:r>
            <a:r>
              <a:rPr lang="en-US" baseline="0" dirty="0" err="1" smtClean="0"/>
              <a:t>yr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41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41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41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290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175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567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96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54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9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66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08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0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27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63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6AC3B-2C8D-40D3-8B74-9F5B597A36B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66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/>
          <a:p>
            <a:fld id="{75DB8B9C-88C2-4BBD-9923-AA9DF1DBC0A0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39DFA176-57DB-4DC9-BC4C-EC0871FA47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B8B9C-88C2-4BBD-9923-AA9DF1DBC0A0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FA176-57DB-4DC9-BC4C-EC0871FA47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B8B9C-88C2-4BBD-9923-AA9DF1DBC0A0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FA176-57DB-4DC9-BC4C-EC0871FA47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B8B9C-88C2-4BBD-9923-AA9DF1DBC0A0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FA176-57DB-4DC9-BC4C-EC0871FA47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/>
          <a:p>
            <a:fld id="{75DB8B9C-88C2-4BBD-9923-AA9DF1DBC0A0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39DFA176-57DB-4DC9-BC4C-EC0871FA47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B8B9C-88C2-4BBD-9923-AA9DF1DBC0A0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/>
          <a:p>
            <a:fld id="{39DFA176-57DB-4DC9-BC4C-EC0871FA47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B8B9C-88C2-4BBD-9923-AA9DF1DBC0A0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/>
          <a:p>
            <a:fld id="{39DFA176-57DB-4DC9-BC4C-EC0871FA47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B8B9C-88C2-4BBD-9923-AA9DF1DBC0A0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FA176-57DB-4DC9-BC4C-EC0871FA47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B8B9C-88C2-4BBD-9923-AA9DF1DBC0A0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FA176-57DB-4DC9-BC4C-EC0871FA47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/>
          <a:p>
            <a:fld id="{75DB8B9C-88C2-4BBD-9923-AA9DF1DBC0A0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39DFA176-57DB-4DC9-BC4C-EC0871FA47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/>
          <a:p>
            <a:fld id="{75DB8B9C-88C2-4BBD-9923-AA9DF1DBC0A0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39DFA176-57DB-4DC9-BC4C-EC0871FA47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75DB8B9C-88C2-4BBD-9923-AA9DF1DBC0A0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39DFA176-57DB-4DC9-BC4C-EC0871FA47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8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1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2.png"/><Relationship Id="rId7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6.wdp"/><Relationship Id="rId9" Type="http://schemas.openxmlformats.org/officeDocument/2006/relationships/image" Target="../media/image4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195313" y="685800"/>
            <a:ext cx="8753374" cy="1447800"/>
          </a:xfrm>
        </p:spPr>
        <p:txBody>
          <a:bodyPr anchor="ctr">
            <a:noAutofit/>
          </a:bodyPr>
          <a:lstStyle/>
          <a:p>
            <a:pPr algn="ctr"/>
            <a:r>
              <a:rPr lang="en-US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Population Demographics and Management of White Sturgeon in the Sacramento-San Joaquin River System, California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4294967295"/>
          </p:nvPr>
        </p:nvSpPr>
        <p:spPr>
          <a:xfrm>
            <a:off x="286493" y="2438400"/>
            <a:ext cx="8571015" cy="1066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Shannon E. Blackburn </a:t>
            </a:r>
          </a:p>
          <a:p>
            <a:pPr marL="0" indent="0" algn="ctr">
              <a:buNone/>
            </a:pP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Idaho Cooperative Fish and Wildlife Research Unit</a:t>
            </a:r>
          </a:p>
          <a:p>
            <a:pPr marL="0" indent="0" algn="ctr">
              <a:buNone/>
            </a:pP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Department of Fish and Wildlife Sciences, University of Idaho </a:t>
            </a:r>
          </a:p>
          <a:p>
            <a:pPr marL="0" indent="0" algn="ctr">
              <a:buNone/>
            </a:pPr>
            <a:endParaRPr lang="en-US" sz="1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lvl="0" indent="0" algn="ctr">
              <a:buNone/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Marty L.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Gingras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Jason DuBois</a:t>
            </a:r>
          </a:p>
          <a:p>
            <a:pPr marL="0" lvl="0" indent="0" algn="ctr">
              <a:buNone/>
              <a:defRPr/>
            </a:pP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California Department of Fish and Wildlife</a:t>
            </a:r>
          </a:p>
          <a:p>
            <a:pPr marL="0" lvl="0" indent="0" algn="ctr">
              <a:buNone/>
              <a:defRPr/>
            </a:pPr>
            <a:endParaRPr 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ctr">
              <a:buNone/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Zachary J. Jackson </a:t>
            </a:r>
          </a:p>
          <a:p>
            <a:pPr marL="0" lvl="0" indent="0" algn="ctr">
              <a:buNone/>
              <a:defRPr/>
            </a:pP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U.S. Fish and Wildlife Service</a:t>
            </a:r>
          </a:p>
          <a:p>
            <a:pPr marL="0" lvl="0" indent="0" algn="ctr">
              <a:buNone/>
              <a:defRPr/>
            </a:pPr>
            <a:endParaRPr 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ctr">
              <a:buNone/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Michael C. Quist</a:t>
            </a:r>
          </a:p>
          <a:p>
            <a:pPr marL="0" lvl="0" indent="0" algn="ctr">
              <a:buNone/>
              <a:defRPr/>
            </a:pP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U.S. Geological Survey, Idaho Cooperative Fish and Wildlife Research Unit, Department of Fish and Wildlife Sciences, University of Idaho</a:t>
            </a:r>
          </a:p>
          <a:p>
            <a:pPr marL="0" lvl="0" indent="0" algn="ctr">
              <a:buNone/>
              <a:defRPr/>
            </a:pPr>
            <a:endParaRPr 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ctr">
              <a:buNone/>
              <a:defRPr/>
            </a:pPr>
            <a:endParaRPr 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endParaRPr 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5634"/>
    </mc:Choice>
    <mc:Fallback xmlns="">
      <p:transition spd="slow" advTm="1563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3536"/>
            <a:ext cx="8382000" cy="111806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Methods</a:t>
            </a:r>
            <a:endParaRPr lang="en-US" sz="3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6"/>
            <a:ext cx="8686800" cy="5364164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CDFW Sturgeon Study </a:t>
            </a:r>
          </a:p>
          <a:p>
            <a:pPr lvl="1">
              <a:buClrTx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Suisun Bay </a:t>
            </a:r>
          </a:p>
          <a:p>
            <a:pPr lvl="1">
              <a:buClrTx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Summer and fall</a:t>
            </a:r>
          </a:p>
          <a:p>
            <a:pPr lvl="2">
              <a:buClrTx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2014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2016</a:t>
            </a: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ClrTx/>
              <a:buNone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630936" lvl="2" indent="0">
              <a:buClrTx/>
              <a:buNone/>
            </a:pPr>
            <a:endParaRPr lang="en-US" sz="21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286000"/>
            <a:ext cx="5680927" cy="4267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0054238">
            <a:off x="7079167" y="2110182"/>
            <a:ext cx="1442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Sacramento River</a:t>
            </a:r>
          </a:p>
        </p:txBody>
      </p:sp>
      <p:sp>
        <p:nvSpPr>
          <p:cNvPr id="11" name="TextBox 10"/>
          <p:cNvSpPr txBox="1"/>
          <p:nvPr/>
        </p:nvSpPr>
        <p:spPr>
          <a:xfrm rot="20849723">
            <a:off x="7366998" y="3282414"/>
            <a:ext cx="1532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 Joaquin River</a:t>
            </a:r>
          </a:p>
        </p:txBody>
      </p:sp>
      <p:sp>
        <p:nvSpPr>
          <p:cNvPr id="18" name="Oval 17"/>
          <p:cNvSpPr/>
          <p:nvPr/>
        </p:nvSpPr>
        <p:spPr>
          <a:xfrm>
            <a:off x="5943600" y="2362200"/>
            <a:ext cx="838200" cy="957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8430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95522"/>
    </mc:Choice>
    <mc:Fallback xmlns="">
      <p:transition spd="slow" advTm="95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1"/>
            <a:ext cx="3733800" cy="4978400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3536"/>
            <a:ext cx="8382000" cy="111806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Methods</a:t>
            </a:r>
            <a:endParaRPr lang="en-US" sz="3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6"/>
            <a:ext cx="8686800" cy="5364164"/>
          </a:xfrm>
        </p:spPr>
        <p:txBody>
          <a:bodyPr>
            <a:normAutofit fontScale="92500" lnSpcReduction="10000"/>
          </a:bodyPr>
          <a:lstStyle/>
          <a:p>
            <a:pPr>
              <a:buClrTx/>
            </a:pPr>
            <a:r>
              <a:rPr lang="en-US" sz="3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Sampling methods</a:t>
            </a:r>
          </a:p>
          <a:p>
            <a:pPr lvl="1">
              <a:buClrTx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Trammel netting   </a:t>
            </a:r>
          </a:p>
          <a:p>
            <a:pPr marL="0" indent="0">
              <a:buClrTx/>
              <a:buNone/>
            </a:pPr>
            <a:endParaRPr lang="en-US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r>
              <a:rPr lang="en-US" sz="3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Processing</a:t>
            </a:r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  <a:p>
            <a:pPr lvl="1">
              <a:buClrTx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Length </a:t>
            </a:r>
          </a:p>
          <a:p>
            <a:pPr lvl="1">
              <a:buClrTx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Tagging </a:t>
            </a:r>
          </a:p>
          <a:p>
            <a:pPr lvl="2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Disc-dangler reward tag </a:t>
            </a:r>
          </a:p>
          <a:p>
            <a:pPr lvl="1">
              <a:buClrTx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Pectoral fin ray removal </a:t>
            </a:r>
          </a:p>
          <a:p>
            <a:pPr marL="411480" lvl="1" indent="0">
              <a:buClrTx/>
              <a:buNone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 algn="ctr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ClrTx/>
              <a:buNone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630936" lvl="2" indent="0">
              <a:buClrTx/>
              <a:buNone/>
            </a:pPr>
            <a:endParaRPr lang="en-US" sz="21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096000" y="2514600"/>
            <a:ext cx="1066800" cy="1143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8430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95522"/>
    </mc:Choice>
    <mc:Fallback xmlns="">
      <p:transition spd="slow" advTm="95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Methods</a:t>
            </a:r>
            <a:endParaRPr lang="en-US" sz="3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915400" cy="5181600"/>
          </a:xfrm>
        </p:spPr>
        <p:txBody>
          <a:bodyPr>
            <a:normAutofit fontScale="77500" lnSpcReduction="20000"/>
          </a:bodyPr>
          <a:lstStyle/>
          <a:p>
            <a:pPr>
              <a:buClrTx/>
            </a:pPr>
            <a:r>
              <a:rPr lang="en-US" sz="3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Age</a:t>
            </a: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r>
              <a:rPr lang="en-US" sz="3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Growth</a:t>
            </a:r>
          </a:p>
          <a:p>
            <a:pPr lvl="1">
              <a:buClrTx/>
            </a:pPr>
            <a:r>
              <a:rPr lang="en-US" sz="29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von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900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Bertalanffy</a:t>
            </a:r>
            <a:endParaRPr lang="en-US" sz="29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Mortality </a:t>
            </a:r>
          </a:p>
          <a:p>
            <a:pPr lvl="1">
              <a:buClrTx/>
            </a:pPr>
            <a:r>
              <a:rPr lang="en-US" sz="29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Total annual mortality </a:t>
            </a:r>
          </a:p>
          <a:p>
            <a:pPr lvl="1">
              <a:buClrTx/>
            </a:pPr>
            <a:r>
              <a:rPr lang="en-US" sz="29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Exploitation </a:t>
            </a:r>
          </a:p>
          <a:p>
            <a:pPr lvl="1">
              <a:buClrTx/>
            </a:pPr>
            <a:endParaRPr lang="en-US" sz="29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Maturity </a:t>
            </a:r>
          </a:p>
          <a:p>
            <a:pPr lvl="1">
              <a:buClrTx/>
            </a:pPr>
            <a:r>
              <a:rPr lang="en-US" sz="29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Probability of maturity</a:t>
            </a:r>
          </a:p>
          <a:p>
            <a:pPr lvl="2">
              <a:buClrTx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Chapman (1989)</a:t>
            </a:r>
          </a:p>
          <a:p>
            <a:pPr lvl="2">
              <a:buClrTx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Chapman et al. (1996) </a:t>
            </a: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Fecundity</a:t>
            </a:r>
          </a:p>
          <a:p>
            <a:pPr lvl="1">
              <a:buClrTx/>
            </a:pPr>
            <a:r>
              <a:rPr lang="en-US" sz="2300" i="1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DeVore</a:t>
            </a:r>
            <a:r>
              <a:rPr lang="en-US" sz="2300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et al. (1995)</a:t>
            </a:r>
          </a:p>
          <a:p>
            <a:pPr lvl="1"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1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1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1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28424"/>
            <a:ext cx="3581400" cy="4775200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65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76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740"/>
    </mc:Choice>
    <mc:Fallback xmlns="">
      <p:transition spd="slow" advTm="20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Maturity</a:t>
            </a:r>
            <a:endParaRPr lang="en-US" sz="3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915400" cy="5181600"/>
          </a:xfrm>
        </p:spPr>
        <p:txBody>
          <a:bodyPr>
            <a:normAutofit/>
          </a:bodyPr>
          <a:lstStyle/>
          <a:p>
            <a:pPr>
              <a:buClrTx/>
            </a:pPr>
            <a:endParaRPr lang="en-US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1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1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1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5" t="4811" r="5340"/>
          <a:stretch/>
        </p:blipFill>
        <p:spPr>
          <a:xfrm>
            <a:off x="1219200" y="1623456"/>
            <a:ext cx="6705600" cy="4486834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5715000" y="6237754"/>
            <a:ext cx="2823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buClrTx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Chapman (1989)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051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740"/>
    </mc:Choice>
    <mc:Fallback xmlns="">
      <p:transition spd="slow" advTm="20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Fecundity</a:t>
            </a:r>
            <a:endParaRPr lang="en-US" sz="3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915400" cy="5181600"/>
          </a:xfrm>
        </p:spPr>
        <p:txBody>
          <a:bodyPr>
            <a:normAutofit/>
          </a:bodyPr>
          <a:lstStyle/>
          <a:p>
            <a:pPr>
              <a:buClrTx/>
            </a:pPr>
            <a:endParaRPr lang="en-US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1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1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1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9739" y="1676400"/>
            <a:ext cx="6984522" cy="4648200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65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6486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740"/>
    </mc:Choice>
    <mc:Fallback xmlns="">
      <p:transition spd="slow" advTm="20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228600"/>
            <a:ext cx="77724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Fecundity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71500" y="1371600"/>
            <a:ext cx="8001000" cy="0"/>
          </a:xfrm>
          <a:prstGeom prst="line">
            <a:avLst/>
          </a:prstGeom>
          <a:ln w="14605">
            <a:solidFill>
              <a:schemeClr val="accent1"/>
            </a:solidFill>
          </a:ln>
          <a:effectLst>
            <a:outerShdw blurRad="50800" dist="254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7401074"/>
              </p:ext>
            </p:extLst>
          </p:nvPr>
        </p:nvGraphicFramePr>
        <p:xfrm>
          <a:off x="894031" y="1997153"/>
          <a:ext cx="7355939" cy="28636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20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3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1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9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Fork length</a:t>
                      </a:r>
                      <a:r>
                        <a:rPr lang="en-US" sz="20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(cm)</a:t>
                      </a:r>
                      <a:endParaRPr 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DeVore</a:t>
                      </a:r>
                      <a:r>
                        <a:rPr lang="en-US" sz="20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et al. (1995)</a:t>
                      </a:r>
                      <a:endParaRPr 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Chapman et al. (1996)</a:t>
                      </a:r>
                      <a:endParaRPr 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5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125 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105,256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92,484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5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145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162,837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149,415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5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165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238,087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226,861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7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185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333,286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328,361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5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195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389,076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FFB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389,267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90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Population Modeling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31" b="97115" l="93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0" y="3752258"/>
            <a:ext cx="762000" cy="24765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31" b="97115" l="93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6968" y="3350255"/>
            <a:ext cx="2432785" cy="905969"/>
          </a:xfrm>
          <a:prstGeom prst="rect">
            <a:avLst/>
          </a:prstGeom>
          <a:effectLst>
            <a:outerShdw blurRad="190500" dist="190500" dir="2700000" algn="ctr" rotWithShape="0">
              <a:srgbClr val="000000">
                <a:alpha val="65000"/>
              </a:srgbClr>
            </a:outerShdw>
          </a:effectLst>
        </p:spPr>
      </p:pic>
      <p:grpSp>
        <p:nvGrpSpPr>
          <p:cNvPr id="4" name="Group 3"/>
          <p:cNvGrpSpPr/>
          <p:nvPr/>
        </p:nvGrpSpPr>
        <p:grpSpPr>
          <a:xfrm>
            <a:off x="308377" y="2057400"/>
            <a:ext cx="8527245" cy="3117569"/>
            <a:chOff x="201406" y="1902744"/>
            <a:chExt cx="8527245" cy="3117569"/>
          </a:xfrm>
        </p:grpSpPr>
        <p:grpSp>
          <p:nvGrpSpPr>
            <p:cNvPr id="76" name="Group 75"/>
            <p:cNvGrpSpPr/>
            <p:nvPr/>
          </p:nvGrpSpPr>
          <p:grpSpPr>
            <a:xfrm flipH="1">
              <a:off x="201406" y="3415909"/>
              <a:ext cx="994607" cy="813554"/>
              <a:chOff x="152400" y="3800129"/>
              <a:chExt cx="1318356" cy="76469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731" b="97115" l="93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4107619"/>
                <a:ext cx="762000" cy="247650"/>
              </a:xfrm>
              <a:prstGeom prst="rect">
                <a:avLst/>
              </a:prstGeom>
              <a:effectLst>
                <a:outerShdw blurRad="190500" dist="190500" dir="2700000" algn="ctr" rotWithShape="0">
                  <a:srgbClr val="000000">
                    <a:alpha val="65000"/>
                  </a:srgbClr>
                </a:outerShdw>
              </a:effectLst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731" b="97115" l="93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026" y="4212394"/>
                <a:ext cx="762000" cy="247650"/>
              </a:xfrm>
              <a:prstGeom prst="rect">
                <a:avLst/>
              </a:prstGeom>
              <a:effectLst>
                <a:outerShdw blurRad="190500" dist="190500" dir="2700000" algn="ctr" rotWithShape="0">
                  <a:srgbClr val="000000">
                    <a:alpha val="65000"/>
                  </a:srgbClr>
                </a:outerShdw>
              </a:effectLst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731" b="97115" l="93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6" y="4317169"/>
                <a:ext cx="762000" cy="247650"/>
              </a:xfrm>
              <a:prstGeom prst="rect">
                <a:avLst/>
              </a:prstGeom>
              <a:effectLst>
                <a:outerShdw blurRad="190500" dist="190500" dir="2700000" algn="ctr" rotWithShape="0">
                  <a:srgbClr val="000000">
                    <a:alpha val="65000"/>
                  </a:srgbClr>
                </a:outerShdw>
              </a:effectLst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731" b="97115" l="93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756" y="4059811"/>
                <a:ext cx="762000" cy="247650"/>
              </a:xfrm>
              <a:prstGeom prst="rect">
                <a:avLst/>
              </a:prstGeom>
              <a:effectLst>
                <a:outerShdw blurRad="190500" dist="190500" dir="2700000" algn="ctr" rotWithShape="0">
                  <a:srgbClr val="000000">
                    <a:alpha val="65000"/>
                  </a:srgbClr>
                </a:outerShdw>
              </a:effectLst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731" b="97115" l="93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503" y="3923954"/>
                <a:ext cx="762000" cy="247650"/>
              </a:xfrm>
              <a:prstGeom prst="rect">
                <a:avLst/>
              </a:prstGeom>
              <a:effectLst>
                <a:outerShdw blurRad="190500" dist="190500" dir="2700000" algn="ctr" rotWithShape="0">
                  <a:srgbClr val="000000">
                    <a:alpha val="65000"/>
                  </a:srgbClr>
                </a:outerShdw>
              </a:effectLst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731" b="97115" l="93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03" y="3800129"/>
                <a:ext cx="762000" cy="247650"/>
              </a:xfrm>
              <a:prstGeom prst="rect">
                <a:avLst/>
              </a:prstGeom>
              <a:effectLst>
                <a:outerShdw blurRad="190500" dist="190500" dir="2700000" algn="ctr" rotWithShape="0">
                  <a:srgbClr val="000000">
                    <a:alpha val="65000"/>
                  </a:srgbClr>
                </a:outerShdw>
              </a:effectLst>
            </p:spPr>
          </p:pic>
        </p:grp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731" b="97115" l="93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47981" y="3823531"/>
              <a:ext cx="2103436" cy="664731"/>
            </a:xfrm>
            <a:prstGeom prst="rect">
              <a:avLst/>
            </a:prstGeom>
            <a:effectLst>
              <a:outerShdw blurRad="190500" dist="190500" dir="2700000" algn="ctr" rotWithShape="0">
                <a:srgbClr val="000000">
                  <a:alpha val="65000"/>
                </a:srgbClr>
              </a:outerShdw>
            </a:effectLst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731" b="97115" l="93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98813" y="3549580"/>
              <a:ext cx="1681041" cy="531245"/>
            </a:xfrm>
            <a:prstGeom prst="rect">
              <a:avLst/>
            </a:prstGeom>
            <a:effectLst>
              <a:outerShdw blurRad="190500" dist="190500" dir="2700000" algn="ctr" rotWithShape="0">
                <a:srgbClr val="000000">
                  <a:alpha val="65000"/>
                </a:srgbClr>
              </a:outerShdw>
            </a:effectLst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731" b="97115" l="93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25998" y="3178160"/>
              <a:ext cx="1940963" cy="613386"/>
            </a:xfrm>
            <a:prstGeom prst="rect">
              <a:avLst/>
            </a:prstGeom>
            <a:effectLst>
              <a:outerShdw blurRad="190500" dist="190500" dir="2700000" algn="ctr" rotWithShape="0">
                <a:srgbClr val="000000">
                  <a:alpha val="65000"/>
                </a:srgbClr>
              </a:outerShdw>
            </a:effectLst>
          </p:spPr>
        </p:pic>
        <p:grpSp>
          <p:nvGrpSpPr>
            <p:cNvPr id="80" name="Group 79"/>
            <p:cNvGrpSpPr/>
            <p:nvPr/>
          </p:nvGrpSpPr>
          <p:grpSpPr>
            <a:xfrm flipH="1">
              <a:off x="1620764" y="3404879"/>
              <a:ext cx="1494886" cy="1019923"/>
              <a:chOff x="1458248" y="3664262"/>
              <a:chExt cx="1587687" cy="1105172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731" b="97115" l="93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8248" y="3664262"/>
                <a:ext cx="1226617" cy="398650"/>
              </a:xfrm>
              <a:prstGeom prst="rect">
                <a:avLst/>
              </a:prstGeom>
              <a:effectLst>
                <a:outerShdw blurRad="190500" dist="190500" dir="2700000" algn="ctr" rotWithShape="0">
                  <a:srgbClr val="000000">
                    <a:alpha val="65000"/>
                  </a:srgbClr>
                </a:outerShdw>
              </a:effectLst>
            </p:spPr>
          </p:pic>
          <p:grpSp>
            <p:nvGrpSpPr>
              <p:cNvPr id="79" name="Group 78"/>
              <p:cNvGrpSpPr/>
              <p:nvPr/>
            </p:nvGrpSpPr>
            <p:grpSpPr>
              <a:xfrm>
                <a:off x="1608432" y="3859843"/>
                <a:ext cx="1437503" cy="909591"/>
                <a:chOff x="1652080" y="3806229"/>
                <a:chExt cx="1437503" cy="909591"/>
              </a:xfrm>
            </p:grpSpPr>
            <p:grpSp>
              <p:nvGrpSpPr>
                <p:cNvPr id="78" name="Group 77"/>
                <p:cNvGrpSpPr/>
                <p:nvPr/>
              </p:nvGrpSpPr>
              <p:grpSpPr>
                <a:xfrm>
                  <a:off x="1652080" y="3806229"/>
                  <a:ext cx="1381440" cy="909591"/>
                  <a:chOff x="1652080" y="3806229"/>
                  <a:chExt cx="1381440" cy="909591"/>
                </a:xfrm>
              </p:grpSpPr>
              <p:pic>
                <p:nvPicPr>
                  <p:cNvPr id="67" name="Picture 66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6731" b="97115" l="938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25168" y="3806229"/>
                    <a:ext cx="1308352" cy="425215"/>
                  </a:xfrm>
                  <a:prstGeom prst="rect">
                    <a:avLst/>
                  </a:prstGeom>
                  <a:effectLst>
                    <a:outerShdw blurRad="190500" dist="190500" dir="2700000" algn="ctr" rotWithShape="0">
                      <a:srgbClr val="000000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68" name="Picture 67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6731" b="97115" l="938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24762" y="4072085"/>
                    <a:ext cx="1226617" cy="398651"/>
                  </a:xfrm>
                  <a:prstGeom prst="rect">
                    <a:avLst/>
                  </a:prstGeom>
                  <a:effectLst>
                    <a:outerShdw blurRad="190500" dist="190500" dir="2700000" algn="ctr" rotWithShape="0">
                      <a:srgbClr val="000000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69" name="Picture 68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6731" b="97115" l="938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52080" y="4317169"/>
                    <a:ext cx="1226617" cy="398651"/>
                  </a:xfrm>
                  <a:prstGeom prst="rect">
                    <a:avLst/>
                  </a:prstGeom>
                  <a:effectLst>
                    <a:outerShdw blurRad="190500" dist="190500" dir="2700000" algn="ctr" rotWithShape="0">
                      <a:srgbClr val="000000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70" name="Picture 69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6731" b="97115" l="938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2966" y="4202869"/>
                  <a:ext cx="1226617" cy="398651"/>
                </a:xfrm>
                <a:prstGeom prst="rect">
                  <a:avLst/>
                </a:prstGeom>
                <a:effectLst>
                  <a:outerShdw blurRad="190500" dist="190500" dir="2700000" algn="ctr" rotWithShape="0">
                    <a:srgbClr val="000000">
                      <a:alpha val="65000"/>
                    </a:srgbClr>
                  </a:outerShdw>
                </a:effectLst>
              </p:spPr>
            </p:pic>
          </p:grpSp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731" b="97115" l="93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3042" y="3721347"/>
              <a:ext cx="2185609" cy="813921"/>
            </a:xfrm>
            <a:prstGeom prst="rect">
              <a:avLst/>
            </a:prstGeom>
            <a:effectLst>
              <a:outerShdw blurRad="190500" dist="190500" dir="2700000" algn="ctr" rotWithShape="0">
                <a:srgbClr val="000000">
                  <a:alpha val="65000"/>
                </a:srgbClr>
              </a:outerShdw>
            </a:effectLst>
          </p:spPr>
        </p:pic>
        <p:sp>
          <p:nvSpPr>
            <p:cNvPr id="81" name="TextBox 80"/>
            <p:cNvSpPr txBox="1"/>
            <p:nvPr/>
          </p:nvSpPr>
          <p:spPr>
            <a:xfrm>
              <a:off x="489550" y="4650981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age 0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150093" y="4650981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age 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440196" y="4641294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age 19+</a:t>
              </a:r>
              <a:endPara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0" name="Arrow: Curved Down 89"/>
            <p:cNvSpPr/>
            <p:nvPr/>
          </p:nvSpPr>
          <p:spPr>
            <a:xfrm>
              <a:off x="397046" y="2322685"/>
              <a:ext cx="4778244" cy="905118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0" lon="10799978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2" name="Arrow: Curved Down 91"/>
            <p:cNvSpPr/>
            <p:nvPr/>
          </p:nvSpPr>
          <p:spPr>
            <a:xfrm>
              <a:off x="339845" y="1902744"/>
              <a:ext cx="7914689" cy="1470465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0" lon="10799978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244885" y="3809154"/>
              <a:ext cx="485928" cy="418988"/>
              <a:chOff x="1112170" y="3960172"/>
              <a:chExt cx="485928" cy="418988"/>
            </a:xfrm>
          </p:grpSpPr>
          <p:sp>
            <p:nvSpPr>
              <p:cNvPr id="8" name="Arrow: Right 7"/>
              <p:cNvSpPr/>
              <p:nvPr/>
            </p:nvSpPr>
            <p:spPr>
              <a:xfrm>
                <a:off x="1112170" y="3991225"/>
                <a:ext cx="485928" cy="387935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1122804" y="3960172"/>
                <a:ext cx="370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</a:t>
                </a:r>
                <a:r>
                  <a:rPr lang="en-US" baseline="-250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2991379" y="3804449"/>
              <a:ext cx="485928" cy="420334"/>
              <a:chOff x="1112170" y="3958826"/>
              <a:chExt cx="485928" cy="420334"/>
            </a:xfrm>
          </p:grpSpPr>
          <p:sp>
            <p:nvSpPr>
              <p:cNvPr id="101" name="Arrow: Right 100"/>
              <p:cNvSpPr/>
              <p:nvPr/>
            </p:nvSpPr>
            <p:spPr>
              <a:xfrm>
                <a:off x="1112170" y="3991225"/>
                <a:ext cx="485928" cy="387935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134120" y="3958826"/>
                <a:ext cx="370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</a:t>
                </a:r>
                <a:r>
                  <a:rPr lang="en-US" baseline="-250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5701261" y="3809154"/>
              <a:ext cx="485928" cy="418988"/>
              <a:chOff x="1112170" y="3960172"/>
              <a:chExt cx="485928" cy="418988"/>
            </a:xfrm>
          </p:grpSpPr>
          <p:sp>
            <p:nvSpPr>
              <p:cNvPr id="104" name="Arrow: Right 103"/>
              <p:cNvSpPr/>
              <p:nvPr/>
            </p:nvSpPr>
            <p:spPr>
              <a:xfrm>
                <a:off x="1112170" y="3991225"/>
                <a:ext cx="485928" cy="387935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122804" y="3960172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</a:t>
                </a:r>
                <a:r>
                  <a:rPr lang="en-US" baseline="-250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</a:p>
            </p:txBody>
          </p:sp>
        </p:grpSp>
        <p:sp>
          <p:nvSpPr>
            <p:cNvPr id="110" name="TextBox 109"/>
            <p:cNvSpPr txBox="1"/>
            <p:nvPr/>
          </p:nvSpPr>
          <p:spPr>
            <a:xfrm>
              <a:off x="6185942" y="3854867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425807" y="3838781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</a:t>
              </a: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687131" y="3809873"/>
              <a:ext cx="450203" cy="416328"/>
              <a:chOff x="1052172" y="3962832"/>
              <a:chExt cx="545926" cy="416328"/>
            </a:xfrm>
          </p:grpSpPr>
          <p:sp>
            <p:nvSpPr>
              <p:cNvPr id="52" name="Arrow: Right 100"/>
              <p:cNvSpPr/>
              <p:nvPr/>
            </p:nvSpPr>
            <p:spPr>
              <a:xfrm>
                <a:off x="1112170" y="3991225"/>
                <a:ext cx="485928" cy="387935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052172" y="3962832"/>
                <a:ext cx="449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</a:t>
                </a:r>
                <a:r>
                  <a:rPr lang="en-US" baseline="-250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9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6451271" y="3810484"/>
              <a:ext cx="453970" cy="416328"/>
              <a:chOff x="1052172" y="3962832"/>
              <a:chExt cx="550494" cy="416328"/>
            </a:xfrm>
          </p:grpSpPr>
          <p:sp>
            <p:nvSpPr>
              <p:cNvPr id="55" name="Arrow: Right 100"/>
              <p:cNvSpPr/>
              <p:nvPr/>
            </p:nvSpPr>
            <p:spPr>
              <a:xfrm>
                <a:off x="1112170" y="3991225"/>
                <a:ext cx="485928" cy="387935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052172" y="3962832"/>
                <a:ext cx="550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</a:t>
                </a:r>
                <a:r>
                  <a:rPr lang="en-US" baseline="-250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19</a:t>
                </a:r>
                <a:endParaRPr lang="en-US" i="1" baseline="-25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8" name="Rectangle 57"/>
            <p:cNvSpPr/>
            <p:nvPr/>
          </p:nvSpPr>
          <p:spPr>
            <a:xfrm>
              <a:off x="4771443" y="2403926"/>
              <a:ext cx="23910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</a:t>
              </a:r>
              <a:r>
                <a:rPr lang="en-US" sz="2000" baseline="-25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= </a:t>
              </a:r>
              <a:r>
                <a:rPr lang="en-US" sz="20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</a:t>
              </a:r>
              <a:r>
                <a:rPr lang="en-US" sz="2000" baseline="-25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× </a:t>
              </a:r>
              <a:r>
                <a:rPr lang="en-US" sz="20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</a:t>
              </a:r>
              <a:r>
                <a:rPr lang="en-US" sz="2000" baseline="-25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× </a:t>
              </a:r>
              <a:r>
                <a:rPr lang="en-US" sz="20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</a:t>
              </a: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× </a:t>
              </a:r>
              <a:r>
                <a:rPr lang="en-US" sz="20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  <a:r>
                <a:rPr lang="en-US" sz="2000" i="1" baseline="-25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  <a:endParaRPr lang="en-US" sz="20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697881" y="4650981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age 10</a:t>
              </a:r>
            </a:p>
          </p:txBody>
        </p:sp>
      </p:grpSp>
      <p:sp>
        <p:nvSpPr>
          <p:cNvPr id="57" name="Arrow: Curved Down 56">
            <a:extLst>
              <a:ext uri="{FF2B5EF4-FFF2-40B4-BE49-F238E27FC236}">
                <a16:creationId xmlns:a16="http://schemas.microsoft.com/office/drawing/2014/main" id="{F1D69CC1-1579-4CF6-9EDB-267BDED5C402}"/>
              </a:ext>
            </a:extLst>
          </p:cNvPr>
          <p:cNvSpPr/>
          <p:nvPr/>
        </p:nvSpPr>
        <p:spPr>
          <a:xfrm flipV="1">
            <a:off x="7008445" y="4811445"/>
            <a:ext cx="1827177" cy="838629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>
              <a:rot lat="0" lon="1079997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13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Population Modeling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Tx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Spawning periodicity </a:t>
            </a:r>
          </a:p>
          <a:p>
            <a:pPr lvl="1">
              <a:buClrTx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10% 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15%</a:t>
            </a: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25%</a:t>
            </a: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Slot length limit </a:t>
            </a: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Current (102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152 cm)</a:t>
            </a:r>
          </a:p>
          <a:p>
            <a:pPr lvl="1">
              <a:buClrTx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Smaller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(76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112 cm)</a:t>
            </a:r>
          </a:p>
          <a:p>
            <a:pPr lvl="1">
              <a:buClrTx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Larger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(127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179 cm)   </a:t>
            </a: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Exploitation </a:t>
            </a:r>
          </a:p>
          <a:p>
            <a:pPr lvl="1">
              <a:buClrTx/>
            </a:pPr>
            <a:r>
              <a:rPr lang="en-US" sz="2400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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: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0.00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0.30</a:t>
            </a: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SzPct val="100000"/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88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Population Modeling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Population modeling </a:t>
            </a: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Population growth rate (</a:t>
            </a:r>
            <a:r>
              <a:rPr lang="en-US" sz="2400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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)</a:t>
            </a:r>
            <a:endParaRPr lang="en-US" sz="2400" i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Each scenario combination:</a:t>
            </a: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1,000 times </a:t>
            </a:r>
          </a:p>
          <a:p>
            <a:pPr lvl="1">
              <a:buClrTx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10, 20, and 50 years </a:t>
            </a:r>
          </a:p>
          <a:p>
            <a:pPr lvl="1">
              <a:buClrTx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Successful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recruitment every 7 years</a:t>
            </a: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SzPct val="100000"/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91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Results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1480" lvl="1" indent="0">
              <a:buClrTx/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SzPct val="100000"/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646237"/>
            <a:ext cx="6267450" cy="4700588"/>
          </a:xfrm>
          <a:prstGeom prst="rect">
            <a:avLst/>
          </a:prstGeom>
          <a:effectLst>
            <a:outerShdw blurRad="444500" dist="190500" dir="2700000" algn="tl" rotWithShape="0">
              <a:prstClr val="black">
                <a:alpha val="8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2444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turge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694079"/>
            <a:ext cx="3329248" cy="4794117"/>
          </a:xfrm>
          <a:prstGeom prst="rect">
            <a:avLst/>
          </a:prstGeom>
          <a:noFill/>
          <a:effectLst>
            <a:outerShdw blurRad="190500" dist="1905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69824" y="6175997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Andrew S. Wright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White Sturgeon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Ecology</a:t>
            </a: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Large</a:t>
            </a: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Long lived</a:t>
            </a: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Late maturing</a:t>
            </a: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Periodic spawning </a:t>
            </a: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Distribution </a:t>
            </a: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Status</a:t>
            </a: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Declining</a:t>
            </a:r>
          </a:p>
          <a:p>
            <a:pPr lvl="1">
              <a:buClrTx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None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913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1234"/>
    </mc:Choice>
    <mc:Fallback xmlns="">
      <p:transition spd="slow" advTm="51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Results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CDFW trammel netting  </a:t>
            </a: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1,000 White Sturgeon </a:t>
            </a: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374 pectoral fin rays </a:t>
            </a:r>
            <a:r>
              <a:rPr lang="en-US" sz="21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  <a:p>
            <a:pPr lvl="2">
              <a:buClrTx/>
            </a:pPr>
            <a:endParaRPr lang="en-US" sz="21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SzPct val="100000"/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1646237"/>
            <a:ext cx="3581400" cy="4775199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6" r="19767"/>
          <a:stretch/>
        </p:blipFill>
        <p:spPr>
          <a:xfrm>
            <a:off x="914400" y="3390582"/>
            <a:ext cx="2819400" cy="3030854"/>
          </a:xfrm>
          <a:prstGeom prst="rect">
            <a:avLst/>
          </a:prstGeom>
          <a:effectLst>
            <a:outerShdw blurRad="190500" dist="190500" dir="27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43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Results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295400" y="1905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124200" y="241346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02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177561"/>
              </p:ext>
            </p:extLst>
          </p:nvPr>
        </p:nvGraphicFramePr>
        <p:xfrm>
          <a:off x="1034257" y="1219200"/>
          <a:ext cx="707548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" name="SPW 12.0 Graph" r:id="rId4" imgW="4114800" imgH="3190859" progId="SigmaPlotGraphicObject.11">
                  <p:embed/>
                </p:oleObj>
              </mc:Choice>
              <mc:Fallback>
                <p:oleObj name="SPW 12.0 Graph" r:id="rId4" imgW="4114800" imgH="3190859" progId="SigmaPlotGraphicObject.11">
                  <p:embed/>
                  <p:pic>
                    <p:nvPicPr>
                      <p:cNvPr id="0" name="Picture 3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4257" y="1219200"/>
                        <a:ext cx="7075487" cy="548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324600" y="1992868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1,000</a:t>
            </a:r>
          </a:p>
        </p:txBody>
      </p:sp>
    </p:spTree>
    <p:extLst>
      <p:ext uri="{BB962C8B-B14F-4D97-AF65-F5344CB8AC3E}">
        <p14:creationId xmlns:p14="http://schemas.microsoft.com/office/powerpoint/2010/main" val="17466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39" name="Object 3"/>
          <p:cNvGraphicFramePr>
            <a:graphicFrameLocks noChangeAspect="1"/>
          </p:cNvGraphicFramePr>
          <p:nvPr/>
        </p:nvGraphicFramePr>
        <p:xfrm>
          <a:off x="1034256" y="1219200"/>
          <a:ext cx="7075488" cy="548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27" name="SPW 12.0 Graph" r:id="rId4" imgW="4114800" imgH="3190859" progId="SigmaPlotGraphicObject.11">
                  <p:embed/>
                </p:oleObj>
              </mc:Choice>
              <mc:Fallback>
                <p:oleObj name="SPW 12.0 Graph" r:id="rId4" imgW="4114800" imgH="3190859" progId="SigmaPlotGraphicObject.11">
                  <p:embed/>
                  <p:pic>
                    <p:nvPicPr>
                      <p:cNvPr id="0" name="Picture 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4256" y="1219200"/>
                        <a:ext cx="7075488" cy="548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Results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295400" y="1905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124200" y="241346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324600" y="1992868"/>
            <a:ext cx="1311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1,000</a:t>
            </a:r>
          </a:p>
          <a:p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28.9%</a:t>
            </a:r>
          </a:p>
        </p:txBody>
      </p:sp>
    </p:spTree>
    <p:extLst>
      <p:ext uri="{BB962C8B-B14F-4D97-AF65-F5344CB8AC3E}">
        <p14:creationId xmlns:p14="http://schemas.microsoft.com/office/powerpoint/2010/main" val="17466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Results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SzPct val="100000"/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0" y="1828800"/>
            <a:ext cx="332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</a:t>
            </a:r>
            <a:r>
              <a:rPr lang="en-US" i="1" baseline="-25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</a:t>
            </a:r>
            <a:r>
              <a:rPr lang="en-US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657 {1-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</a:t>
            </a:r>
            <a:r>
              <a:rPr lang="en-US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[-0.014(</a:t>
            </a:r>
            <a:r>
              <a:rPr lang="en-US" i="1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</a:t>
            </a:r>
            <a:r>
              <a:rPr lang="en-US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+4.266)]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</p:txBody>
      </p:sp>
      <p:graphicFrame>
        <p:nvGraphicFramePr>
          <p:cNvPr id="126065" name="Object 113"/>
          <p:cNvGraphicFramePr>
            <a:graphicFrameLocks noChangeAspect="1"/>
          </p:cNvGraphicFramePr>
          <p:nvPr/>
        </p:nvGraphicFramePr>
        <p:xfrm>
          <a:off x="1062038" y="1143000"/>
          <a:ext cx="7019925" cy="548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52" name="SPW 12.0 Graph" r:id="rId4" imgW="5572264" imgH="4352986" progId="SigmaPlotGraphicObject.11">
                  <p:embed/>
                </p:oleObj>
              </mc:Choice>
              <mc:Fallback>
                <p:oleObj name="SPW 12.0 Graph" r:id="rId4" imgW="5572264" imgH="4352986" progId="SigmaPlotGraphicObject.11">
                  <p:embed/>
                  <p:pic>
                    <p:nvPicPr>
                      <p:cNvPr id="0" name="Picture 2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1143000"/>
                        <a:ext cx="7019925" cy="548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8004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73" name="Object 13"/>
          <p:cNvGraphicFramePr>
            <a:graphicFrameLocks noChangeAspect="1"/>
          </p:cNvGraphicFramePr>
          <p:nvPr/>
        </p:nvGraphicFramePr>
        <p:xfrm>
          <a:off x="1080294" y="1143000"/>
          <a:ext cx="6983413" cy="548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55" name="SPW 12.0 Graph" r:id="rId4" imgW="5543643" imgH="4352986" progId="SigmaPlotGraphicObject.11">
                  <p:embed/>
                </p:oleObj>
              </mc:Choice>
              <mc:Fallback>
                <p:oleObj name="SPW 12.0 Graph" r:id="rId4" imgW="5543643" imgH="4352986" progId="SigmaPlotGraphicObject.11">
                  <p:embed/>
                  <p:pic>
                    <p:nvPicPr>
                      <p:cNvPr id="0" name="Picture 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294" y="1143000"/>
                        <a:ext cx="6983413" cy="548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Results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SzPct val="100000"/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004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72" name="Object 12"/>
          <p:cNvGraphicFramePr>
            <a:graphicFrameLocks noChangeAspect="1"/>
          </p:cNvGraphicFramePr>
          <p:nvPr/>
        </p:nvGraphicFramePr>
        <p:xfrm>
          <a:off x="1080294" y="1143000"/>
          <a:ext cx="6983413" cy="548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52" name="SPW 12.0 Graph" r:id="rId4" imgW="5543643" imgH="4352986" progId="SigmaPlotGraphicObject.11">
                  <p:embed/>
                </p:oleObj>
              </mc:Choice>
              <mc:Fallback>
                <p:oleObj name="SPW 12.0 Graph" r:id="rId4" imgW="5543643" imgH="4352986" progId="SigmaPlotGraphicObject.11">
                  <p:embed/>
                  <p:pic>
                    <p:nvPicPr>
                      <p:cNvPr id="0" name="Picture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294" y="1143000"/>
                        <a:ext cx="6983413" cy="548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Results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SzPct val="100000"/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004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826518"/>
              </p:ext>
            </p:extLst>
          </p:nvPr>
        </p:nvGraphicFramePr>
        <p:xfrm>
          <a:off x="1409700" y="1169544"/>
          <a:ext cx="6581775" cy="524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69" name="SPW 12.0 Graph" r:id="rId4" imgW="6581821" imgH="5248214" progId="SigmaPlotGraphicObject.11">
                  <p:embed/>
                </p:oleObj>
              </mc:Choice>
              <mc:Fallback>
                <p:oleObj name="SPW 12.0 Graph" r:id="rId4" imgW="6581821" imgH="5248214" progId="SigmaPlotGraphicObject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1169544"/>
                        <a:ext cx="6581775" cy="524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Population Growth </a:t>
            </a:r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R</a:t>
            </a:r>
            <a:r>
              <a:rPr lang="en-US" sz="3600" dirty="0" smtClean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ate over 20 years 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SzPct val="100000"/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0487" y="1981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0600" y="3505200"/>
            <a:ext cx="352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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83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Spawning Periodicity </a:t>
            </a:r>
            <a:r>
              <a:rPr lang="en-US" sz="3600" dirty="0" smtClean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10%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SzPct val="100000"/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0487" y="1981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0600" y="3505200"/>
            <a:ext cx="352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</a:t>
            </a:r>
            <a:endParaRPr lang="en-US" sz="2400" dirty="0"/>
          </a:p>
        </p:txBody>
      </p:sp>
      <p:graphicFrame>
        <p:nvGraphicFramePr>
          <p:cNvPr id="264219" name="Object 27"/>
          <p:cNvGraphicFramePr>
            <a:graphicFrameLocks noChangeAspect="1"/>
          </p:cNvGraphicFramePr>
          <p:nvPr/>
        </p:nvGraphicFramePr>
        <p:xfrm>
          <a:off x="1371600" y="1143000"/>
          <a:ext cx="6619875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55" name="SPW 12.0 Graph" r:id="rId4" imgW="6619736" imgH="5286559" progId="SigmaPlotGraphicObject.11">
                  <p:embed/>
                </p:oleObj>
              </mc:Choice>
              <mc:Fallback>
                <p:oleObj name="SPW 12.0 Graph" r:id="rId4" imgW="6619736" imgH="5286559" progId="SigmaPlotGraphicObject.11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43000"/>
                        <a:ext cx="6619875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630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2387" name="Object 3"/>
          <p:cNvGraphicFramePr>
            <a:graphicFrameLocks noChangeAspect="1"/>
          </p:cNvGraphicFramePr>
          <p:nvPr/>
        </p:nvGraphicFramePr>
        <p:xfrm>
          <a:off x="1371600" y="1143000"/>
          <a:ext cx="6619875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23" name="SPW 12.0 Graph" r:id="rId4" imgW="6619736" imgH="5286559" progId="SigmaPlotGraphicObject.11">
                  <p:embed/>
                </p:oleObj>
              </mc:Choice>
              <mc:Fallback>
                <p:oleObj name="SPW 12.0 Graph" r:id="rId4" imgW="6619736" imgH="5286559" progId="SigmaPlotGraphicObject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43000"/>
                        <a:ext cx="6619875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Spawning Periodicity </a:t>
            </a:r>
            <a:r>
              <a:rPr lang="en-US" sz="3600" dirty="0" smtClean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15%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SzPct val="100000"/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0487" y="1981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0600" y="3505200"/>
            <a:ext cx="352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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630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411" name="Object 3"/>
          <p:cNvGraphicFramePr>
            <a:graphicFrameLocks noChangeAspect="1"/>
          </p:cNvGraphicFramePr>
          <p:nvPr/>
        </p:nvGraphicFramePr>
        <p:xfrm>
          <a:off x="1371600" y="1143000"/>
          <a:ext cx="6619875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47" name="SPW 12.0 Graph" r:id="rId4" imgW="6619736" imgH="5286559" progId="SigmaPlotGraphicObject.11">
                  <p:embed/>
                </p:oleObj>
              </mc:Choice>
              <mc:Fallback>
                <p:oleObj name="SPW 12.0 Graph" r:id="rId4" imgW="6619736" imgH="5286559" progId="SigmaPlotGraphicObject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43000"/>
                        <a:ext cx="6619875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Spawning Periodicity </a:t>
            </a:r>
            <a:r>
              <a:rPr lang="en-US" sz="3600" dirty="0" smtClean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25%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SzPct val="100000"/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0487" y="1981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0600" y="3505200"/>
            <a:ext cx="352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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630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7637" y="1093855"/>
            <a:ext cx="10373581" cy="681306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221" y="210422"/>
            <a:ext cx="8483732" cy="637251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666682" y="4136852"/>
            <a:ext cx="317892" cy="3701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019800" y="3783598"/>
            <a:ext cx="494348" cy="353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7761" y="368346"/>
            <a:ext cx="162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 Pablo Bay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668" y="5727250"/>
            <a:ext cx="284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 Francisco Bay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35941" y="1964750"/>
            <a:ext cx="129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Suisun Bay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4585093" y="1283460"/>
            <a:ext cx="298672" cy="6608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20054238">
            <a:off x="6604440" y="424580"/>
            <a:ext cx="1885088" cy="665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Sacramento River</a:t>
            </a:r>
          </a:p>
        </p:txBody>
      </p:sp>
      <p:sp>
        <p:nvSpPr>
          <p:cNvPr id="34" name="TextBox 33"/>
          <p:cNvSpPr txBox="1"/>
          <p:nvPr/>
        </p:nvSpPr>
        <p:spPr>
          <a:xfrm rot="20849723">
            <a:off x="6867960" y="1759679"/>
            <a:ext cx="200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 Joaquin River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385021" y="737678"/>
            <a:ext cx="305232" cy="46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705090" y="4506986"/>
            <a:ext cx="797383" cy="1220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45193" y="4222153"/>
            <a:ext cx="366935" cy="278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6377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6683"/>
    </mc:Choice>
    <mc:Fallback xmlns="">
      <p:transition spd="slow" advTm="36683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Elasticity analysis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SzPct val="100000"/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0487" y="1981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63200" name="Object 32"/>
          <p:cNvGraphicFramePr>
            <a:graphicFrameLocks noChangeAspect="1"/>
          </p:cNvGraphicFramePr>
          <p:nvPr/>
        </p:nvGraphicFramePr>
        <p:xfrm>
          <a:off x="1301917" y="1371600"/>
          <a:ext cx="6540166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37" name="SPW 12.0 Graph" r:id="rId4" imgW="5648464" imgH="4343400" progId="SigmaPlotGraphicObject.11">
                  <p:embed/>
                </p:oleObj>
              </mc:Choice>
              <mc:Fallback>
                <p:oleObj name="SPW 12.0 Graph" r:id="rId4" imgW="5648464" imgH="4343400" progId="SigmaPlotGraphicObject.11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917" y="1371600"/>
                        <a:ext cx="6540166" cy="502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274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  <a:ea typeface="Tahoma" pitchFamily="34" charset="0"/>
                <a:cs typeface="Tahoma" pitchFamily="34" charset="0"/>
              </a:rPr>
              <a:t>Implications </a:t>
            </a:r>
            <a:endParaRPr lang="en-US" sz="3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Spawning periodicity</a:t>
            </a: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15% is likely most realistic</a:t>
            </a: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Slot length limit</a:t>
            </a:r>
          </a:p>
          <a:p>
            <a:pPr lvl="1">
              <a:buClrTx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Smaller harvest slot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length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limits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seems to improve population growth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rate…some</a:t>
            </a:r>
          </a:p>
          <a:p>
            <a:pPr lvl="1">
              <a:buClrTx/>
            </a:pPr>
            <a:endParaRPr 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Exploitation </a:t>
            </a: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Greatest changes in population growth rates   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5481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6986"/>
    </mc:Choice>
    <mc:Fallback xmlns="">
      <p:transition spd="slow" advTm="26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Next Steps</a:t>
            </a:r>
            <a:endParaRPr lang="en-US" sz="3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Vital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rate estimates</a:t>
            </a: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Sensitivity and elasticity analysis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Evaluate historic pectoral fin rays </a:t>
            </a: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Retrospective analysis</a:t>
            </a:r>
            <a:endParaRPr 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0103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6986"/>
    </mc:Choice>
    <mc:Fallback xmlns="">
      <p:transition spd="slow" advTm="26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ahoma" pitchFamily="34" charset="0"/>
                <a:ea typeface="Tahoma" pitchFamily="34" charset="0"/>
                <a:cs typeface="Tahoma" pitchFamily="34" charset="0"/>
              </a:rPr>
              <a:t>Acknowledgements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5930" y="1513635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lvl1pPr marL="292100" indent="-292100" algn="l" rtl="0" eaLnBrk="1" latinLnBrk="0" hangingPunct="1">
              <a:spcBef>
                <a:spcPts val="0"/>
              </a:spcBef>
              <a:buClr>
                <a:schemeClr val="accent1"/>
              </a:buClr>
              <a:buSzPct val="70000"/>
              <a:buFont typeface="Wingdings 2"/>
              <a:buChar char="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rtl="0" eaLnBrk="1" latinLnBrk="0" hangingPunct="1">
              <a:spcBef>
                <a:spcPts val="400"/>
              </a:spcBef>
              <a:buClr>
                <a:schemeClr val="accent2"/>
              </a:buClr>
              <a:buSzPct val="90000"/>
              <a:buFontTx/>
              <a:buChar char="•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192024" algn="l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Char char="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Tx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California Department of Fish and Wildlife</a:t>
            </a:r>
          </a:p>
          <a:p>
            <a:pPr lvl="1">
              <a:buClrTx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Dr. Russell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Bellmer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Mike Harris</a:t>
            </a:r>
          </a:p>
          <a:p>
            <a:pPr marL="411480" lvl="1" indent="0">
              <a:buClrTx/>
              <a:buNone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U.S. Fish and Wildlife Service </a:t>
            </a:r>
          </a:p>
          <a:p>
            <a:pPr lvl="1">
              <a:buClrTx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Laura Heironimus</a:t>
            </a:r>
          </a:p>
          <a:p>
            <a:pPr lvl="1">
              <a:buClrTx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Graham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Mytton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  <a:p>
            <a:pPr lvl="1">
              <a:buClrTx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Zack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Jessee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None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University of Idaho </a:t>
            </a:r>
          </a:p>
          <a:p>
            <a:pPr lvl="1">
              <a:buClrTx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Dr. Sophie Gilbert </a:t>
            </a:r>
          </a:p>
          <a:p>
            <a:pPr lvl="1">
              <a:buClrTx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Quist lab </a:t>
            </a:r>
          </a:p>
          <a:p>
            <a:pPr marL="0" indent="0">
              <a:buClrTx/>
              <a:buFont typeface="Wingdings 2"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8" name="Picture 4" descr="Image result for logo for california fish and ga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100000" l="4444" r="92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0"/>
            <a:ext cx="2079354" cy="2079354"/>
          </a:xfrm>
          <a:prstGeom prst="rect">
            <a:avLst/>
          </a:prstGeom>
          <a:noFill/>
          <a:ln>
            <a:noFill/>
          </a:ln>
          <a:effectLst>
            <a:outerShdw blurRad="190500" dist="1905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us fish and wildlif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519" y="2693722"/>
            <a:ext cx="1604671" cy="1915977"/>
          </a:xfrm>
          <a:prstGeom prst="rect">
            <a:avLst/>
          </a:prstGeom>
          <a:noFill/>
          <a:effectLst>
            <a:outerShdw blurRad="190500" dist="1905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vandal logo SH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7190" y="3872349"/>
            <a:ext cx="1198924" cy="1400342"/>
          </a:xfrm>
          <a:prstGeom prst="rect">
            <a:avLst/>
          </a:prstGeom>
          <a:effectLst>
            <a:outerShdw blurRad="190500" dist="1905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4" name="Picture 13" descr="WMI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26494" y="3909528"/>
            <a:ext cx="1484019" cy="1470827"/>
          </a:xfrm>
          <a:prstGeom prst="rect">
            <a:avLst/>
          </a:prstGeom>
          <a:effectLst>
            <a:outerShdw blurRad="190500" dist="190500" dir="2700000" algn="ctr" rotWithShape="0">
              <a:srgbClr val="000000">
                <a:alpha val="65000"/>
              </a:srgbClr>
            </a:outerShdw>
          </a:effectLst>
        </p:spPr>
      </p:pic>
      <p:grpSp>
        <p:nvGrpSpPr>
          <p:cNvPr id="15" name="Group 20"/>
          <p:cNvGrpSpPr/>
          <p:nvPr/>
        </p:nvGrpSpPr>
        <p:grpSpPr>
          <a:xfrm>
            <a:off x="3935277" y="5541686"/>
            <a:ext cx="3657600" cy="996457"/>
            <a:chOff x="3810000" y="4495800"/>
            <a:chExt cx="3581400" cy="762000"/>
          </a:xfrm>
          <a:effectLst>
            <a:outerShdw blurRad="190500" dist="190500" dir="2700000" algn="ctr" rotWithShape="0">
              <a:srgbClr val="000000">
                <a:alpha val="65000"/>
              </a:srgbClr>
            </a:outerShdw>
          </a:effectLst>
        </p:grpSpPr>
        <p:pic>
          <p:nvPicPr>
            <p:cNvPr id="16" name="Picture 4" descr="Underwater photo of wild Kokanee Salmon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" t="40794" b="21776"/>
            <a:stretch/>
          </p:blipFill>
          <p:spPr bwMode="auto">
            <a:xfrm>
              <a:off x="3810000" y="4495800"/>
              <a:ext cx="3581400" cy="762000"/>
            </a:xfrm>
            <a:prstGeom prst="rect">
              <a:avLst/>
            </a:prstGeom>
            <a:effectLst>
              <a:outerShdw blurRad="190500" dist="38100" dir="900000" algn="tl" rotWithShape="0">
                <a:prstClr val="black">
                  <a:alpha val="6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USGS logo.tif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86200" y="4577443"/>
              <a:ext cx="1439907" cy="598714"/>
            </a:xfrm>
            <a:prstGeom prst="rect">
              <a:avLst/>
            </a:prstGeom>
            <a:effectLst>
              <a:outerShdw blurRad="190500" dist="38100" dir="900000" algn="tl" rotWithShape="0">
                <a:prstClr val="black">
                  <a:alpha val="65000"/>
                </a:prstClr>
              </a:outerShdw>
            </a:effectLst>
          </p:spPr>
        </p:pic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041"/>
    </mc:Choice>
    <mc:Fallback xmlns="">
      <p:transition spd="slow" advTm="6041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ahoma" pitchFamily="34" charset="0"/>
                <a:ea typeface="Tahoma" pitchFamily="34" charset="0"/>
                <a:cs typeface="Tahoma" pitchFamily="34" charset="0"/>
              </a:rPr>
              <a:t>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</a:pPr>
            <a:endParaRPr 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8894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6986"/>
    </mc:Choice>
    <mc:Fallback xmlns="">
      <p:transition spd="slow" advTm="2698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9600"/>
            <a:ext cx="4114800" cy="2641600"/>
          </a:xfrm>
          <a:prstGeom prst="rect">
            <a:avLst/>
          </a:prstGeom>
          <a:effectLst>
            <a:outerShdw blurRad="190500" dist="1905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657600"/>
            <a:ext cx="4114800" cy="2677652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6" name="Picture 4" descr="Photo: Chris Aust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609600"/>
            <a:ext cx="4114800" cy="2667000"/>
          </a:xfrm>
          <a:prstGeom prst="rect">
            <a:avLst/>
          </a:prstGeom>
          <a:noFill/>
          <a:effectLst>
            <a:outerShdw blurRad="190500" dist="190500" dir="2700000" algn="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hoto: Chris Aust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7600"/>
            <a:ext cx="4120564" cy="2667523"/>
          </a:xfrm>
          <a:prstGeom prst="rect">
            <a:avLst/>
          </a:prstGeom>
          <a:noFill/>
          <a:effectLst>
            <a:outerShdw blurRad="190500" dist="190500" dir="2700000" algn="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23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494" y="978338"/>
            <a:ext cx="4512850" cy="4901325"/>
          </a:xfrm>
          <a:prstGeom prst="rect">
            <a:avLst/>
          </a:prstGeom>
          <a:ln>
            <a:noFill/>
          </a:ln>
          <a:effectLst>
            <a:outerShdw blurRad="190500" dist="1905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974" y="52612"/>
            <a:ext cx="4966853" cy="225935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7" t="14903" r="16796" b="18040"/>
          <a:stretch/>
        </p:blipFill>
        <p:spPr>
          <a:xfrm>
            <a:off x="5179807" y="2275301"/>
            <a:ext cx="3503829" cy="2307399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140290" name="Picture 2" descr="Image result for largemouth bass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728" y="1380362"/>
            <a:ext cx="4803344" cy="3733800"/>
          </a:xfrm>
          <a:prstGeom prst="rect">
            <a:avLst/>
          </a:prstGeom>
          <a:noFill/>
          <a:effectLst>
            <a:outerShdw blurRad="190500" dist="1905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444" b="93542" l="980" r="9732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1859" y="4293441"/>
            <a:ext cx="5104213" cy="2181676"/>
          </a:xfrm>
          <a:prstGeom prst="rect">
            <a:avLst/>
          </a:prstGeom>
          <a:effectLst>
            <a:outerShdw blurRad="444500" dist="190500" dir="2700000" algn="tl" rotWithShape="0">
              <a:prstClr val="black">
                <a:alpha val="8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2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Exploitation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Historic commercial harvest </a:t>
            </a:r>
          </a:p>
          <a:p>
            <a:pPr>
              <a:buClrTx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Recreational angling  </a:t>
            </a:r>
            <a:endParaRPr lang="en-US" sz="19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Re-opened in 1954</a:t>
            </a:r>
            <a:r>
              <a:rPr lang="en-US" sz="2400" dirty="0"/>
              <a:t> </a:t>
            </a: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Exploitation (</a:t>
            </a:r>
            <a:r>
              <a:rPr lang="en-US" sz="2400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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)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: 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11%</a:t>
            </a: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Incomplete information </a:t>
            </a: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Angler non-compliance </a:t>
            </a: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Illegal harvest </a:t>
            </a:r>
          </a:p>
          <a:p>
            <a:pPr lvl="1">
              <a:buClrTx/>
            </a:pPr>
            <a:endParaRPr lang="en-US" sz="13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None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SzPct val="100000"/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095" y="1646237"/>
            <a:ext cx="3263705" cy="4707825"/>
          </a:xfrm>
          <a:prstGeom prst="rect">
            <a:avLst/>
          </a:prstGeom>
          <a:effectLst>
            <a:outerShdw blurRad="444500" dist="190500" dir="2700000" algn="tl" rotWithShape="0">
              <a:prstClr val="black">
                <a:alpha val="8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325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Age-0 White Sturgeon</a:t>
            </a: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aphicFrame>
        <p:nvGraphicFramePr>
          <p:cNvPr id="7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107477"/>
              </p:ext>
            </p:extLst>
          </p:nvPr>
        </p:nvGraphicFramePr>
        <p:xfrm>
          <a:off x="914151" y="990600"/>
          <a:ext cx="7315699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16" name="SPW 12.0 Graph" r:id="rId4" imgW="5572264" imgH="4352986" progId="SigmaPlotGraphicObject.11">
                  <p:embed/>
                </p:oleObj>
              </mc:Choice>
              <mc:Fallback>
                <p:oleObj name="SPW 12.0 Graph" r:id="rId4" imgW="5572264" imgH="4352986" progId="SigmaPlotGraphicObject.11">
                  <p:embed/>
                  <p:pic>
                    <p:nvPicPr>
                      <p:cNvPr id="0" name="Picture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151" y="990600"/>
                        <a:ext cx="7315699" cy="571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own Arrow 7"/>
          <p:cNvSpPr/>
          <p:nvPr/>
        </p:nvSpPr>
        <p:spPr>
          <a:xfrm>
            <a:off x="6248400" y="4038600"/>
            <a:ext cx="304800" cy="5334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7086600" y="5029200"/>
            <a:ext cx="304800" cy="5334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37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Management Concerns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Harvest slot</a:t>
            </a: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102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152 cm fork length</a:t>
            </a:r>
          </a:p>
          <a:p>
            <a:pPr>
              <a:buClrTx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Harvest allocation </a:t>
            </a: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Bag limit: 3 fish per year</a:t>
            </a:r>
          </a:p>
          <a:p>
            <a:pPr>
              <a:buClrTx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Approximately: </a:t>
            </a: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~ 50,000 anglers</a:t>
            </a:r>
          </a:p>
          <a:p>
            <a:pPr lvl="1">
              <a:buClrTx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~ 48,000 White Sturgeon </a:t>
            </a:r>
          </a:p>
          <a:p>
            <a:pPr lvl="2">
              <a:buClrTx/>
            </a:pP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DuBois and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Gingras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(2011)</a:t>
            </a:r>
            <a:endParaRPr lang="en-US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2006 and 2011 cohorts </a:t>
            </a: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None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SzPct val="100000"/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06443"/>
            <a:ext cx="2667000" cy="4741333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63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3536"/>
            <a:ext cx="8382000" cy="111806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outerShdw blurRad="190500" dist="190500" dir="2700000" algn="tl" rotWithShape="0">
                    <a:srgbClr val="000000">
                      <a:alpha val="65000"/>
                    </a:srgbClr>
                  </a:outerShdw>
                </a:effectLst>
                <a:latin typeface="Tahoma" charset="0"/>
              </a:rPr>
              <a:t>Objectives</a:t>
            </a:r>
            <a:endParaRPr lang="en-US" sz="3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ClrTx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Describe population demographics and dynamics</a:t>
            </a:r>
          </a:p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ClrTx/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ClrTx/>
              <a:buNone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Model population growth of White Sturgeon under different management scenarios</a:t>
            </a: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Tx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630936" lvl="2" indent="0">
              <a:buClrTx/>
              <a:buNone/>
            </a:pPr>
            <a:endParaRPr lang="en-US" sz="21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11480" lvl="1" indent="0">
              <a:buClrTx/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381250" y="2133600"/>
            <a:ext cx="4381500" cy="2743200"/>
            <a:chOff x="2219393" y="2722974"/>
            <a:chExt cx="4333808" cy="3012143"/>
          </a:xfrm>
          <a:effectLst>
            <a:outerShdw blurRad="190500" dist="190500" dir="2700000" algn="tl" rotWithShape="0">
              <a:prstClr val="black">
                <a:alpha val="65000"/>
              </a:prstClr>
            </a:outerShdw>
          </a:effectLst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338"/>
            <a:stretch/>
          </p:blipFill>
          <p:spPr>
            <a:xfrm>
              <a:off x="4724401" y="2722974"/>
              <a:ext cx="1828800" cy="30121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9393" y="4060634"/>
              <a:ext cx="2636640" cy="167448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1724" y="2730995"/>
              <a:ext cx="2624309" cy="1329639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727794" y="3610015"/>
            <a:ext cx="1762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Recruitment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760" y="2388343"/>
            <a:ext cx="1762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Growth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15481" y="3840216"/>
            <a:ext cx="533400" cy="9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315481" y="2582520"/>
            <a:ext cx="533400" cy="9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51206" y="3641153"/>
            <a:ext cx="2226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Fishing mortality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51206" y="2369937"/>
            <a:ext cx="2226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mortality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441875" y="2586953"/>
            <a:ext cx="533400" cy="9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437555" y="3846501"/>
            <a:ext cx="533400" cy="9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70100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95522"/>
    </mc:Choice>
    <mc:Fallback xmlns="">
      <p:transition spd="slow" advTm="95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7.2|16.1|2.5|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7.3|5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7.3|5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1.5|4.5|21.1|0.2|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1.5|4.5|21.1|0.2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1.5|4.5|21.1|0.2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2.6|3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2.6|3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2.6|3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7.3|5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Custom 1">
      <a:dk1>
        <a:sysClr val="windowText" lastClr="000000"/>
      </a:dk1>
      <a:lt1>
        <a:sysClr val="window" lastClr="FFFFFF"/>
      </a:lt1>
      <a:dk2>
        <a:srgbClr val="0B4D68"/>
      </a:dk2>
      <a:lt2>
        <a:srgbClr val="FFFFFF"/>
      </a:lt2>
      <a:accent1>
        <a:srgbClr val="FFFF51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41541</TotalTime>
  <Words>664</Words>
  <Application>Microsoft Office PowerPoint</Application>
  <PresentationFormat>On-screen Show (4:3)</PresentationFormat>
  <Paragraphs>421</Paragraphs>
  <Slides>34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Calibri</vt:lpstr>
      <vt:lpstr>Rockwell</vt:lpstr>
      <vt:lpstr>Symbol</vt:lpstr>
      <vt:lpstr>Tahoma</vt:lpstr>
      <vt:lpstr>Wingdings 2</vt:lpstr>
      <vt:lpstr>Foundry</vt:lpstr>
      <vt:lpstr>SPW 12.0 Graph</vt:lpstr>
      <vt:lpstr>Population Demographics and Management of White Sturgeon in the Sacramento-San Joaquin River System, California</vt:lpstr>
      <vt:lpstr>White Sturgeon</vt:lpstr>
      <vt:lpstr>PowerPoint Presentation</vt:lpstr>
      <vt:lpstr>PowerPoint Presentation</vt:lpstr>
      <vt:lpstr>PowerPoint Presentation</vt:lpstr>
      <vt:lpstr>Exploitation</vt:lpstr>
      <vt:lpstr>Age-0 White Sturgeon </vt:lpstr>
      <vt:lpstr>Management Concerns</vt:lpstr>
      <vt:lpstr>Objectives</vt:lpstr>
      <vt:lpstr>Methods</vt:lpstr>
      <vt:lpstr>Methods</vt:lpstr>
      <vt:lpstr>Methods</vt:lpstr>
      <vt:lpstr>Maturity</vt:lpstr>
      <vt:lpstr>Fecundity</vt:lpstr>
      <vt:lpstr>Fecundity </vt:lpstr>
      <vt:lpstr>Population Modeling</vt:lpstr>
      <vt:lpstr>Population Modeling</vt:lpstr>
      <vt:lpstr>Population Modeling</vt:lpstr>
      <vt:lpstr>Results</vt:lpstr>
      <vt:lpstr>Results</vt:lpstr>
      <vt:lpstr>Results</vt:lpstr>
      <vt:lpstr>Results</vt:lpstr>
      <vt:lpstr>Results</vt:lpstr>
      <vt:lpstr>Results</vt:lpstr>
      <vt:lpstr>Results</vt:lpstr>
      <vt:lpstr>Population Growth Rate over 20 years </vt:lpstr>
      <vt:lpstr>Spawning Periodicity 10%</vt:lpstr>
      <vt:lpstr>Spawning Periodicity 15%</vt:lpstr>
      <vt:lpstr>Spawning Periodicity 25%</vt:lpstr>
      <vt:lpstr>Elasticity analysis</vt:lpstr>
      <vt:lpstr>Implications </vt:lpstr>
      <vt:lpstr>Next Steps</vt:lpstr>
      <vt:lpstr>Acknowledgements</vt:lpstr>
      <vt:lpstr>s</vt:lpstr>
    </vt:vector>
  </TitlesOfParts>
  <Company>University of 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WST_pop_dye_CA</dc:title>
  <dc:creator>Shannon Blackburn</dc:creator>
  <cp:lastModifiedBy>DuBois, Jason@Wildlife</cp:lastModifiedBy>
  <cp:revision>1113</cp:revision>
  <dcterms:created xsi:type="dcterms:W3CDTF">2016-03-15T17:08:18Z</dcterms:created>
  <dcterms:modified xsi:type="dcterms:W3CDTF">2018-01-24T20:26:44Z</dcterms:modified>
</cp:coreProperties>
</file>